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3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66FF"/>
    <a:srgbClr val="FF0000"/>
    <a:srgbClr val="660066"/>
    <a:srgbClr val="663300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33" autoAdjust="0"/>
    <p:restoredTop sz="94660"/>
  </p:normalViewPr>
  <p:slideViewPr>
    <p:cSldViewPr>
      <p:cViewPr varScale="1">
        <p:scale>
          <a:sx n="69" d="100"/>
          <a:sy n="69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Дошкольное общее</c:v>
                </c:pt>
                <c:pt idx="1">
                  <c:v>Начальное общее</c:v>
                </c:pt>
                <c:pt idx="2">
                  <c:v>Основное общее</c:v>
                </c:pt>
                <c:pt idx="3">
                  <c:v>Среднее общее</c:v>
                </c:pt>
              </c:strCache>
            </c:strRef>
          </c:cat>
          <c:val>
            <c:numRef>
              <c:f>Лист1!$C$2:$C$5</c:f>
              <c:numCache>
                <c:formatCode>dd/mmm</c:formatCode>
                <c:ptCount val="4"/>
                <c:pt idx="0">
                  <c:v>41307</c:v>
                </c:pt>
                <c:pt idx="1">
                  <c:v>41368</c:v>
                </c:pt>
                <c:pt idx="2">
                  <c:v>41399</c:v>
                </c:pt>
                <c:pt idx="3">
                  <c:v>41431</c:v>
                </c:pt>
              </c:numCache>
            </c:numRef>
          </c:val>
        </c:ser>
        <c:shape val="box"/>
        <c:axId val="88025344"/>
        <c:axId val="88035328"/>
        <c:axId val="0"/>
      </c:bar3DChart>
      <c:catAx>
        <c:axId val="88025344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endParaRPr lang="ru-RU"/>
          </a:p>
        </c:txPr>
        <c:crossAx val="88035328"/>
        <c:crosses val="autoZero"/>
        <c:auto val="1"/>
        <c:lblAlgn val="ctr"/>
        <c:lblOffset val="100"/>
      </c:catAx>
      <c:valAx>
        <c:axId val="88035328"/>
        <c:scaling>
          <c:orientation val="minMax"/>
        </c:scaling>
        <c:delete val="1"/>
        <c:axPos val="l"/>
        <c:numFmt formatCode="dd/mmm" sourceLinked="1"/>
        <c:tickLblPos val="none"/>
        <c:crossAx val="880253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0E7F8-C1DD-42F1-993A-5F4751CEB1FF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2D64F1-FAA9-42D3-87DC-467F301320B8}" type="pres">
      <dgm:prSet presAssocID="{1AF0E7F8-C1DD-42F1-993A-5F4751CEB1F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5D130CB-F736-4357-BDF8-3891FA7DD2D7}" type="presOf" srcId="{1AF0E7F8-C1DD-42F1-993A-5F4751CEB1FF}" destId="{8F2D64F1-FAA9-42D3-87DC-467F301320B8}" srcOrd="0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DC2AFA-7D09-4536-B8DD-A7AB9B17F524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BCC9D7-5BF4-413A-9CC9-C793467C4A9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/>
              </a:solidFill>
            </a:rPr>
            <a:t>познавательно-речевое развитие</a:t>
          </a:r>
          <a:r>
            <a:rPr lang="ru-RU" sz="2800" dirty="0" smtClean="0"/>
            <a:t>;</a:t>
          </a:r>
          <a:endParaRPr lang="ru-RU" sz="2800" dirty="0"/>
        </a:p>
      </dgm:t>
    </dgm:pt>
    <dgm:pt modelId="{5042AD59-668C-49C1-9787-3F7173A01FFC}" type="parTrans" cxnId="{6D6AB2A2-05A1-440D-A237-E56EE9F38648}">
      <dgm:prSet/>
      <dgm:spPr/>
      <dgm:t>
        <a:bodyPr/>
        <a:lstStyle/>
        <a:p>
          <a:endParaRPr lang="ru-RU"/>
        </a:p>
      </dgm:t>
    </dgm:pt>
    <dgm:pt modelId="{67772F6D-0966-4046-B6AF-BE24758DB961}" type="sibTrans" cxnId="{6D6AB2A2-05A1-440D-A237-E56EE9F38648}">
      <dgm:prSet/>
      <dgm:spPr/>
      <dgm:t>
        <a:bodyPr/>
        <a:lstStyle/>
        <a:p>
          <a:endParaRPr lang="ru-RU"/>
        </a:p>
      </dgm:t>
    </dgm:pt>
    <dgm:pt modelId="{466D6698-29A9-4E5D-9A9B-68357328BA25}">
      <dgm:prSet custT="1"/>
      <dgm:spPr/>
      <dgm:t>
        <a:bodyPr/>
        <a:lstStyle/>
        <a:p>
          <a:r>
            <a:rPr lang="ru-RU" sz="2400" b="1" dirty="0" smtClean="0">
              <a:solidFill>
                <a:srgbClr val="660066"/>
              </a:solidFill>
            </a:rPr>
            <a:t>коммуникативно-личностное развитие;</a:t>
          </a:r>
          <a:endParaRPr lang="ru-RU" sz="2400" b="1" dirty="0">
            <a:solidFill>
              <a:srgbClr val="660066"/>
            </a:solidFill>
          </a:endParaRPr>
        </a:p>
      </dgm:t>
    </dgm:pt>
    <dgm:pt modelId="{1337770C-5F76-4D4A-A80B-ED604A89DB84}" type="parTrans" cxnId="{0E1B2855-2FBC-4287-92C3-8230F72ECA2D}">
      <dgm:prSet/>
      <dgm:spPr/>
      <dgm:t>
        <a:bodyPr/>
        <a:lstStyle/>
        <a:p>
          <a:endParaRPr lang="ru-RU"/>
        </a:p>
      </dgm:t>
    </dgm:pt>
    <dgm:pt modelId="{1216AB3D-593C-4878-997A-78005BDBDE15}" type="sibTrans" cxnId="{0E1B2855-2FBC-4287-92C3-8230F72ECA2D}">
      <dgm:prSet/>
      <dgm:spPr/>
      <dgm:t>
        <a:bodyPr/>
        <a:lstStyle/>
        <a:p>
          <a:endParaRPr lang="ru-RU"/>
        </a:p>
      </dgm:t>
    </dgm:pt>
    <dgm:pt modelId="{CDABCF1E-10C4-4C4F-995F-D95BB08389E9}">
      <dgm:prSet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художественно-эстетическое развитие</a:t>
          </a:r>
          <a:r>
            <a:rPr lang="ru-RU" sz="2000" b="1" dirty="0" smtClean="0">
              <a:solidFill>
                <a:srgbClr val="FF0000"/>
              </a:solidFill>
            </a:rPr>
            <a:t>;</a:t>
          </a:r>
          <a:endParaRPr lang="ru-RU" sz="2000" b="1" dirty="0">
            <a:solidFill>
              <a:srgbClr val="FF0000"/>
            </a:solidFill>
          </a:endParaRPr>
        </a:p>
      </dgm:t>
    </dgm:pt>
    <dgm:pt modelId="{6EF60BD6-FB8B-4AFC-B737-AA14441AC83B}" type="parTrans" cxnId="{C305FAC5-79E0-4D55-880B-53C2C29846DF}">
      <dgm:prSet/>
      <dgm:spPr/>
      <dgm:t>
        <a:bodyPr/>
        <a:lstStyle/>
        <a:p>
          <a:endParaRPr lang="ru-RU"/>
        </a:p>
      </dgm:t>
    </dgm:pt>
    <dgm:pt modelId="{1D1A67AF-950C-4C21-8D83-C6D3C1532262}" type="sibTrans" cxnId="{C305FAC5-79E0-4D55-880B-53C2C29846DF}">
      <dgm:prSet/>
      <dgm:spPr/>
      <dgm:t>
        <a:bodyPr/>
        <a:lstStyle/>
        <a:p>
          <a:endParaRPr lang="ru-RU"/>
        </a:p>
      </dgm:t>
    </dgm:pt>
    <dgm:pt modelId="{75B41B57-EB59-4E1F-AB49-1C347B89EB50}">
      <dgm:prSet custT="1"/>
      <dgm:spPr/>
      <dgm:t>
        <a:bodyPr/>
        <a:lstStyle/>
        <a:p>
          <a:r>
            <a:rPr lang="ru-RU" sz="2800" b="1" dirty="0" smtClean="0">
              <a:solidFill>
                <a:srgbClr val="006600"/>
              </a:solidFill>
            </a:rPr>
            <a:t>физическое развитие</a:t>
          </a:r>
          <a:r>
            <a:rPr lang="ru-RU" sz="3600" dirty="0" smtClean="0"/>
            <a:t>.</a:t>
          </a:r>
          <a:endParaRPr lang="ru-RU" sz="3600" dirty="0"/>
        </a:p>
      </dgm:t>
    </dgm:pt>
    <dgm:pt modelId="{8951CBB8-F5AF-4692-976E-18ABD7951940}" type="parTrans" cxnId="{04815118-B41F-4DA3-83DC-2408B95D1743}">
      <dgm:prSet/>
      <dgm:spPr/>
      <dgm:t>
        <a:bodyPr/>
        <a:lstStyle/>
        <a:p>
          <a:endParaRPr lang="ru-RU"/>
        </a:p>
      </dgm:t>
    </dgm:pt>
    <dgm:pt modelId="{8E3CB4A3-1EE9-4C6D-A4EB-6B66C0CF6504}" type="sibTrans" cxnId="{04815118-B41F-4DA3-83DC-2408B95D1743}">
      <dgm:prSet/>
      <dgm:spPr/>
      <dgm:t>
        <a:bodyPr/>
        <a:lstStyle/>
        <a:p>
          <a:endParaRPr lang="ru-RU"/>
        </a:p>
      </dgm:t>
    </dgm:pt>
    <dgm:pt modelId="{4BFF5120-FF7F-4647-BFCB-003F4751B505}" type="pres">
      <dgm:prSet presAssocID="{CBDC2AFA-7D09-4536-B8DD-A7AB9B17F5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4B344-8471-4003-B659-0647BF5B3E73}" type="pres">
      <dgm:prSet presAssocID="{75B41B57-EB59-4E1F-AB49-1C347B89EB50}" presName="node" presStyleLbl="node1" presStyleIdx="0" presStyleCnt="4" custScaleX="243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0FC94-7625-4005-A3FD-FC778F85C30B}" type="pres">
      <dgm:prSet presAssocID="{8E3CB4A3-1EE9-4C6D-A4EB-6B66C0CF650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D68534A-8003-46D7-A585-6594E52ADC2D}" type="pres">
      <dgm:prSet presAssocID="{8E3CB4A3-1EE9-4C6D-A4EB-6B66C0CF650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E08AE98-FA45-4F07-9D13-38C0DB931B77}" type="pres">
      <dgm:prSet presAssocID="{466D6698-29A9-4E5D-9A9B-68357328BA25}" presName="node" presStyleLbl="node1" presStyleIdx="1" presStyleCnt="4" custScaleX="236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90FF2-FC40-4A58-8731-BA66A6F09B24}" type="pres">
      <dgm:prSet presAssocID="{1216AB3D-593C-4878-997A-78005BDBDE1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A61E906-2028-4924-9A6C-72870252478D}" type="pres">
      <dgm:prSet presAssocID="{1216AB3D-593C-4878-997A-78005BDBDE1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A0496B7-BEAC-40F2-B25A-7A511F544D8A}" type="pres">
      <dgm:prSet presAssocID="{50BCC9D7-5BF4-413A-9CC9-C793467C4A9C}" presName="node" presStyleLbl="node1" presStyleIdx="2" presStyleCnt="4" custScaleX="252768" custRadScaleRad="99871" custRadScaleInc="6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EC894-CAD9-4D5F-A447-10BC08CCFB4E}" type="pres">
      <dgm:prSet presAssocID="{67772F6D-0966-4046-B6AF-BE24758DB96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31BB62A-D332-459E-A48B-25AF8DE2CD97}" type="pres">
      <dgm:prSet presAssocID="{67772F6D-0966-4046-B6AF-BE24758DB96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17901AE-8161-49EC-B7D6-15CB991BAD95}" type="pres">
      <dgm:prSet presAssocID="{CDABCF1E-10C4-4C4F-995F-D95BB08389E9}" presName="node" presStyleLbl="node1" presStyleIdx="3" presStyleCnt="4" custScaleX="240753" custScaleY="111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1C6BF-272B-45AC-9E62-F138B9461669}" type="pres">
      <dgm:prSet presAssocID="{1D1A67AF-950C-4C21-8D83-C6D3C153226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FD478D9-5F20-4AC6-93AE-D7169CDC0EF9}" type="pres">
      <dgm:prSet presAssocID="{1D1A67AF-950C-4C21-8D83-C6D3C1532262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8CFB810-C416-494E-98A7-CBB5794F86ED}" type="presOf" srcId="{CDABCF1E-10C4-4C4F-995F-D95BB08389E9}" destId="{917901AE-8161-49EC-B7D6-15CB991BAD95}" srcOrd="0" destOrd="0" presId="urn:microsoft.com/office/officeart/2005/8/layout/cycle2"/>
    <dgm:cxn modelId="{C305FAC5-79E0-4D55-880B-53C2C29846DF}" srcId="{CBDC2AFA-7D09-4536-B8DD-A7AB9B17F524}" destId="{CDABCF1E-10C4-4C4F-995F-D95BB08389E9}" srcOrd="3" destOrd="0" parTransId="{6EF60BD6-FB8B-4AFC-B737-AA14441AC83B}" sibTransId="{1D1A67AF-950C-4C21-8D83-C6D3C1532262}"/>
    <dgm:cxn modelId="{C94564A4-C5BA-4827-920E-1E318BB4C10E}" type="presOf" srcId="{CBDC2AFA-7D09-4536-B8DD-A7AB9B17F524}" destId="{4BFF5120-FF7F-4647-BFCB-003F4751B505}" srcOrd="0" destOrd="0" presId="urn:microsoft.com/office/officeart/2005/8/layout/cycle2"/>
    <dgm:cxn modelId="{89DA588F-40D0-4292-837B-4AC20B7A6298}" type="presOf" srcId="{466D6698-29A9-4E5D-9A9B-68357328BA25}" destId="{DE08AE98-FA45-4F07-9D13-38C0DB931B77}" srcOrd="0" destOrd="0" presId="urn:microsoft.com/office/officeart/2005/8/layout/cycle2"/>
    <dgm:cxn modelId="{0E1B2855-2FBC-4287-92C3-8230F72ECA2D}" srcId="{CBDC2AFA-7D09-4536-B8DD-A7AB9B17F524}" destId="{466D6698-29A9-4E5D-9A9B-68357328BA25}" srcOrd="1" destOrd="0" parTransId="{1337770C-5F76-4D4A-A80B-ED604A89DB84}" sibTransId="{1216AB3D-593C-4878-997A-78005BDBDE15}"/>
    <dgm:cxn modelId="{39729F55-8B7D-461B-9040-D854B5C46AA0}" type="presOf" srcId="{1D1A67AF-950C-4C21-8D83-C6D3C1532262}" destId="{DFD478D9-5F20-4AC6-93AE-D7169CDC0EF9}" srcOrd="1" destOrd="0" presId="urn:microsoft.com/office/officeart/2005/8/layout/cycle2"/>
    <dgm:cxn modelId="{36C8D9BD-1ECF-4A47-BCB5-12031ED3D80C}" type="presOf" srcId="{1216AB3D-593C-4878-997A-78005BDBDE15}" destId="{7FD90FF2-FC40-4A58-8731-BA66A6F09B24}" srcOrd="0" destOrd="0" presId="urn:microsoft.com/office/officeart/2005/8/layout/cycle2"/>
    <dgm:cxn modelId="{6D6AB2A2-05A1-440D-A237-E56EE9F38648}" srcId="{CBDC2AFA-7D09-4536-B8DD-A7AB9B17F524}" destId="{50BCC9D7-5BF4-413A-9CC9-C793467C4A9C}" srcOrd="2" destOrd="0" parTransId="{5042AD59-668C-49C1-9787-3F7173A01FFC}" sibTransId="{67772F6D-0966-4046-B6AF-BE24758DB961}"/>
    <dgm:cxn modelId="{17AAF0B3-9300-4B82-92D5-CFA04FC6AE1B}" type="presOf" srcId="{67772F6D-0966-4046-B6AF-BE24758DB961}" destId="{914EC894-CAD9-4D5F-A447-10BC08CCFB4E}" srcOrd="0" destOrd="0" presId="urn:microsoft.com/office/officeart/2005/8/layout/cycle2"/>
    <dgm:cxn modelId="{04815118-B41F-4DA3-83DC-2408B95D1743}" srcId="{CBDC2AFA-7D09-4536-B8DD-A7AB9B17F524}" destId="{75B41B57-EB59-4E1F-AB49-1C347B89EB50}" srcOrd="0" destOrd="0" parTransId="{8951CBB8-F5AF-4692-976E-18ABD7951940}" sibTransId="{8E3CB4A3-1EE9-4C6D-A4EB-6B66C0CF6504}"/>
    <dgm:cxn modelId="{46319FA4-CA76-4130-BF5E-FE5E417D645A}" type="presOf" srcId="{1D1A67AF-950C-4C21-8D83-C6D3C1532262}" destId="{4BB1C6BF-272B-45AC-9E62-F138B9461669}" srcOrd="0" destOrd="0" presId="urn:microsoft.com/office/officeart/2005/8/layout/cycle2"/>
    <dgm:cxn modelId="{4787CCA0-BC39-4D1A-948B-616BC07795C5}" type="presOf" srcId="{8E3CB4A3-1EE9-4C6D-A4EB-6B66C0CF6504}" destId="{BD68534A-8003-46D7-A585-6594E52ADC2D}" srcOrd="1" destOrd="0" presId="urn:microsoft.com/office/officeart/2005/8/layout/cycle2"/>
    <dgm:cxn modelId="{11060DD7-2E58-481B-A55A-07A32AD05C82}" type="presOf" srcId="{75B41B57-EB59-4E1F-AB49-1C347B89EB50}" destId="{6E44B344-8471-4003-B659-0647BF5B3E73}" srcOrd="0" destOrd="0" presId="urn:microsoft.com/office/officeart/2005/8/layout/cycle2"/>
    <dgm:cxn modelId="{270062BC-829E-4A1F-BDF9-5A94D065DC35}" type="presOf" srcId="{67772F6D-0966-4046-B6AF-BE24758DB961}" destId="{431BB62A-D332-459E-A48B-25AF8DE2CD97}" srcOrd="1" destOrd="0" presId="urn:microsoft.com/office/officeart/2005/8/layout/cycle2"/>
    <dgm:cxn modelId="{93F432FA-5510-410E-8A74-50C3B6F092C1}" type="presOf" srcId="{8E3CB4A3-1EE9-4C6D-A4EB-6B66C0CF6504}" destId="{9810FC94-7625-4005-A3FD-FC778F85C30B}" srcOrd="0" destOrd="0" presId="urn:microsoft.com/office/officeart/2005/8/layout/cycle2"/>
    <dgm:cxn modelId="{71643B65-0F01-40AE-BA8E-578D5A21BD3A}" type="presOf" srcId="{1216AB3D-593C-4878-997A-78005BDBDE15}" destId="{EA61E906-2028-4924-9A6C-72870252478D}" srcOrd="1" destOrd="0" presId="urn:microsoft.com/office/officeart/2005/8/layout/cycle2"/>
    <dgm:cxn modelId="{E28F6D89-7D5C-4483-BAE5-C082A8441BC0}" type="presOf" srcId="{50BCC9D7-5BF4-413A-9CC9-C793467C4A9C}" destId="{6A0496B7-BEAC-40F2-B25A-7A511F544D8A}" srcOrd="0" destOrd="0" presId="urn:microsoft.com/office/officeart/2005/8/layout/cycle2"/>
    <dgm:cxn modelId="{BAADEC8D-664D-4E05-AD01-8BA433C387B0}" type="presParOf" srcId="{4BFF5120-FF7F-4647-BFCB-003F4751B505}" destId="{6E44B344-8471-4003-B659-0647BF5B3E73}" srcOrd="0" destOrd="0" presId="urn:microsoft.com/office/officeart/2005/8/layout/cycle2"/>
    <dgm:cxn modelId="{1BDBBC0B-ABAF-4A1B-AA8A-501E079089B6}" type="presParOf" srcId="{4BFF5120-FF7F-4647-BFCB-003F4751B505}" destId="{9810FC94-7625-4005-A3FD-FC778F85C30B}" srcOrd="1" destOrd="0" presId="urn:microsoft.com/office/officeart/2005/8/layout/cycle2"/>
    <dgm:cxn modelId="{FA0E21AA-A557-4600-B764-16BD0350B098}" type="presParOf" srcId="{9810FC94-7625-4005-A3FD-FC778F85C30B}" destId="{BD68534A-8003-46D7-A585-6594E52ADC2D}" srcOrd="0" destOrd="0" presId="urn:microsoft.com/office/officeart/2005/8/layout/cycle2"/>
    <dgm:cxn modelId="{FF56F329-3C7B-4C09-A77B-4F7D74DEA747}" type="presParOf" srcId="{4BFF5120-FF7F-4647-BFCB-003F4751B505}" destId="{DE08AE98-FA45-4F07-9D13-38C0DB931B77}" srcOrd="2" destOrd="0" presId="urn:microsoft.com/office/officeart/2005/8/layout/cycle2"/>
    <dgm:cxn modelId="{27152789-1C07-4874-88AF-FE8946778349}" type="presParOf" srcId="{4BFF5120-FF7F-4647-BFCB-003F4751B505}" destId="{7FD90FF2-FC40-4A58-8731-BA66A6F09B24}" srcOrd="3" destOrd="0" presId="urn:microsoft.com/office/officeart/2005/8/layout/cycle2"/>
    <dgm:cxn modelId="{71B79E0B-80EF-43F0-9E03-819ABF5C96DD}" type="presParOf" srcId="{7FD90FF2-FC40-4A58-8731-BA66A6F09B24}" destId="{EA61E906-2028-4924-9A6C-72870252478D}" srcOrd="0" destOrd="0" presId="urn:microsoft.com/office/officeart/2005/8/layout/cycle2"/>
    <dgm:cxn modelId="{A8F8AC70-56BE-41FF-9807-D5DFDC2EB8E8}" type="presParOf" srcId="{4BFF5120-FF7F-4647-BFCB-003F4751B505}" destId="{6A0496B7-BEAC-40F2-B25A-7A511F544D8A}" srcOrd="4" destOrd="0" presId="urn:microsoft.com/office/officeart/2005/8/layout/cycle2"/>
    <dgm:cxn modelId="{0BF02405-CD8D-41E2-AE0F-06562137496C}" type="presParOf" srcId="{4BFF5120-FF7F-4647-BFCB-003F4751B505}" destId="{914EC894-CAD9-4D5F-A447-10BC08CCFB4E}" srcOrd="5" destOrd="0" presId="urn:microsoft.com/office/officeart/2005/8/layout/cycle2"/>
    <dgm:cxn modelId="{D0722F12-72AF-46E3-A67F-DED26FC35F93}" type="presParOf" srcId="{914EC894-CAD9-4D5F-A447-10BC08CCFB4E}" destId="{431BB62A-D332-459E-A48B-25AF8DE2CD97}" srcOrd="0" destOrd="0" presId="urn:microsoft.com/office/officeart/2005/8/layout/cycle2"/>
    <dgm:cxn modelId="{72F6D34D-F0CA-4463-B6CE-2F986F06764B}" type="presParOf" srcId="{4BFF5120-FF7F-4647-BFCB-003F4751B505}" destId="{917901AE-8161-49EC-B7D6-15CB991BAD95}" srcOrd="6" destOrd="0" presId="urn:microsoft.com/office/officeart/2005/8/layout/cycle2"/>
    <dgm:cxn modelId="{13FCCF21-3548-4C17-BFF0-7F296CCFE860}" type="presParOf" srcId="{4BFF5120-FF7F-4647-BFCB-003F4751B505}" destId="{4BB1C6BF-272B-45AC-9E62-F138B9461669}" srcOrd="7" destOrd="0" presId="urn:microsoft.com/office/officeart/2005/8/layout/cycle2"/>
    <dgm:cxn modelId="{4F9D6606-4B42-4364-80A1-85D4A701FBFE}" type="presParOf" srcId="{4BB1C6BF-272B-45AC-9E62-F138B9461669}" destId="{DFD478D9-5F20-4AC6-93AE-D7169CDC0EF9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44B344-8471-4003-B659-0647BF5B3E73}">
      <dsp:nvSpPr>
        <dsp:cNvPr id="0" name=""/>
        <dsp:cNvSpPr/>
      </dsp:nvSpPr>
      <dsp:spPr>
        <a:xfrm>
          <a:off x="2296585" y="642"/>
          <a:ext cx="3664909" cy="1506884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6600"/>
              </a:solidFill>
            </a:rPr>
            <a:t>физическое развитие</a:t>
          </a:r>
          <a:r>
            <a:rPr lang="ru-RU" sz="3600" kern="1200" dirty="0" smtClean="0"/>
            <a:t>.</a:t>
          </a:r>
          <a:endParaRPr lang="ru-RU" sz="3600" kern="1200" dirty="0"/>
        </a:p>
      </dsp:txBody>
      <dsp:txXfrm>
        <a:off x="2296585" y="642"/>
        <a:ext cx="3664909" cy="1506884"/>
      </dsp:txXfrm>
    </dsp:sp>
    <dsp:sp modelId="{9810FC94-7625-4005-A3FD-FC778F85C30B}">
      <dsp:nvSpPr>
        <dsp:cNvPr id="0" name=""/>
        <dsp:cNvSpPr/>
      </dsp:nvSpPr>
      <dsp:spPr>
        <a:xfrm rot="2700000">
          <a:off x="4848936" y="1298085"/>
          <a:ext cx="156782" cy="508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2700000">
        <a:off x="4848936" y="1298085"/>
        <a:ext cx="156782" cy="508573"/>
      </dsp:txXfrm>
    </dsp:sp>
    <dsp:sp modelId="{DE08AE98-FA45-4F07-9D13-38C0DB931B77}">
      <dsp:nvSpPr>
        <dsp:cNvPr id="0" name=""/>
        <dsp:cNvSpPr/>
      </dsp:nvSpPr>
      <dsp:spPr>
        <a:xfrm>
          <a:off x="3943763" y="1600820"/>
          <a:ext cx="3570910" cy="1506884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0066"/>
              </a:solidFill>
            </a:rPr>
            <a:t>коммуникативно-личностное развитие;</a:t>
          </a:r>
          <a:endParaRPr lang="ru-RU" sz="2400" b="1" kern="1200" dirty="0">
            <a:solidFill>
              <a:srgbClr val="660066"/>
            </a:solidFill>
          </a:endParaRPr>
        </a:p>
      </dsp:txBody>
      <dsp:txXfrm>
        <a:off x="3943763" y="1600820"/>
        <a:ext cx="3570910" cy="1506884"/>
      </dsp:txXfrm>
    </dsp:sp>
    <dsp:sp modelId="{7FD90FF2-FC40-4A58-8731-BA66A6F09B24}">
      <dsp:nvSpPr>
        <dsp:cNvPr id="0" name=""/>
        <dsp:cNvSpPr/>
      </dsp:nvSpPr>
      <dsp:spPr>
        <a:xfrm rot="8187661">
          <a:off x="4814845" y="2891378"/>
          <a:ext cx="163088" cy="508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8187661">
        <a:off x="4814845" y="2891378"/>
        <a:ext cx="163088" cy="508573"/>
      </dsp:txXfrm>
    </dsp:sp>
    <dsp:sp modelId="{6A0496B7-BEAC-40F2-B25A-7A511F544D8A}">
      <dsp:nvSpPr>
        <dsp:cNvPr id="0" name=""/>
        <dsp:cNvSpPr/>
      </dsp:nvSpPr>
      <dsp:spPr>
        <a:xfrm>
          <a:off x="2145072" y="3196954"/>
          <a:ext cx="3808922" cy="1506884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/>
              </a:solidFill>
            </a:rPr>
            <a:t>познавательно-речевое развитие</a:t>
          </a:r>
          <a:r>
            <a:rPr lang="ru-RU" sz="2800" kern="1200" dirty="0" smtClean="0"/>
            <a:t>;</a:t>
          </a:r>
          <a:endParaRPr lang="ru-RU" sz="2800" kern="1200" dirty="0"/>
        </a:p>
      </dsp:txBody>
      <dsp:txXfrm>
        <a:off x="2145072" y="3196954"/>
        <a:ext cx="3808922" cy="1506884"/>
      </dsp:txXfrm>
    </dsp:sp>
    <dsp:sp modelId="{914EC894-CAD9-4D5F-A447-10BC08CCFB4E}">
      <dsp:nvSpPr>
        <dsp:cNvPr id="0" name=""/>
        <dsp:cNvSpPr/>
      </dsp:nvSpPr>
      <dsp:spPr>
        <a:xfrm rot="13583217">
          <a:off x="3278036" y="2932630"/>
          <a:ext cx="88228" cy="508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3583217">
        <a:off x="3278036" y="2932630"/>
        <a:ext cx="88228" cy="508573"/>
      </dsp:txXfrm>
    </dsp:sp>
    <dsp:sp modelId="{917901AE-8161-49EC-B7D6-15CB991BAD95}">
      <dsp:nvSpPr>
        <dsp:cNvPr id="0" name=""/>
        <dsp:cNvSpPr/>
      </dsp:nvSpPr>
      <dsp:spPr>
        <a:xfrm>
          <a:off x="714926" y="1511574"/>
          <a:ext cx="3627870" cy="1685375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художественно-эстетическое развитие</a:t>
          </a:r>
          <a:r>
            <a:rPr lang="ru-RU" sz="2000" b="1" kern="1200" dirty="0" smtClean="0">
              <a:solidFill>
                <a:srgbClr val="FF0000"/>
              </a:solidFill>
            </a:rPr>
            <a:t>;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714926" y="1511574"/>
        <a:ext cx="3627870" cy="1685375"/>
      </dsp:txXfrm>
    </dsp:sp>
    <dsp:sp modelId="{4BB1C6BF-272B-45AC-9E62-F138B9461669}">
      <dsp:nvSpPr>
        <dsp:cNvPr id="0" name=""/>
        <dsp:cNvSpPr/>
      </dsp:nvSpPr>
      <dsp:spPr>
        <a:xfrm rot="18900000">
          <a:off x="3308439" y="1268270"/>
          <a:ext cx="104256" cy="508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8900000">
        <a:off x="3308439" y="1268270"/>
        <a:ext cx="104256" cy="508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3008313" cy="57214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Федеральный закон Российской Федерации от 29 декабря 2012 г. N 273-ФЗ.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Вступает в силу:1 сентября 2013 г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оспитатель\Desktop\1370418993_ob_obrazovanii_v_rossiyskoy_feder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468052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0"/>
            <a:ext cx="5220072" cy="638136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</a:t>
            </a:r>
            <a:r>
              <a:rPr lang="ru-RU" dirty="0" smtClean="0">
                <a:solidFill>
                  <a:srgbClr val="660066"/>
                </a:solidFill>
              </a:rPr>
              <a:t>Проведённые в 2012 году исследования показывают, что родители, воспитатели, учителя начальной школы выдвигают разные требования к дошкольному образованию. Задача разработчиков ФГОС дошкольного образования – учесть интересы всех участников образовательного процесса, но, прежде всего, – ребёнка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Воспитатель\Desktop\0012-007-Itog-bese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505150" cy="2992438"/>
          </a:xfrm>
          <a:prstGeom prst="rect">
            <a:avLst/>
          </a:prstGeom>
          <a:noFill/>
        </p:spPr>
      </p:pic>
      <p:pic>
        <p:nvPicPr>
          <p:cNvPr id="7172" name="Picture 4" descr="C:\Users\Воспитатель\Desktop\0809111509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61048"/>
            <a:ext cx="2571451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ФГОС должен быть нацелен на главный результат – социализацию ребёнка, потребность в творчестве, любознательность, мотивацию в достижении успеха.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Ключевая установка стандарта дошкольного детства- это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поддержка разнообразия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детства через создание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условий социальной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ситуации содействия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взрослых и детей ради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развития способностей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каждого ребенка.</a:t>
            </a:r>
          </a:p>
          <a:p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8" name="Picture 2" descr="C:\Users\Воспитатель\Desktop\podgotovka_k_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388843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Стандарт утверждает основные принципы: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5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</a:rPr>
              <a:t>● поддержки разнообразия детства;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сохранения уникальности и </a:t>
            </a:r>
            <a:r>
              <a:rPr lang="ru-RU" sz="2000" dirty="0" err="1" smtClean="0">
                <a:solidFill>
                  <a:srgbClr val="006600"/>
                </a:solidFill>
              </a:rPr>
              <a:t>самоценности</a:t>
            </a:r>
            <a:r>
              <a:rPr lang="ru-RU" sz="2000" dirty="0" smtClean="0">
                <a:solidFill>
                  <a:srgbClr val="006600"/>
                </a:solidFill>
              </a:rPr>
              <a:t> дошкольного детства как важного этапа в общем развитии человека;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полноценного проживания ребёнком всех этапов дошкольного детства, амплификации (обогащения) детского развития;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создания благоприятной социальной ситуации развития каждого ребёнка в соответствии с его возрастными и индивидуальными особенностями и склонностями;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содействия и сотрудничества детей и взрослых в процессе развития детей и их взаимодействия с людьми, культурой и окружающим миром;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приобщения детей к </a:t>
            </a:r>
            <a:r>
              <a:rPr lang="ru-RU" sz="2000" dirty="0" err="1" smtClean="0">
                <a:solidFill>
                  <a:srgbClr val="006600"/>
                </a:solidFill>
              </a:rPr>
              <a:t>социокультурным</a:t>
            </a:r>
            <a:r>
              <a:rPr lang="ru-RU" sz="2000" dirty="0" smtClean="0">
                <a:solidFill>
                  <a:srgbClr val="006600"/>
                </a:solidFill>
              </a:rPr>
              <a:t> нормам, традициям семьи, общества и государства;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формирования познавательных интересов и познавательных действий ребёнка через его включение в различные виды деятельности;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учёта этнокультурной и социальной ситуации развития детей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В Стандарте часто повторяется целевая установка — поощрение инициативы самостоятельности ребенка. Раньше мы делали упор на то, что взрослый — главный, направляющий. 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Теперь он — 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посредник,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 который 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поддерживает 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активную 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инициативу 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ребенка».</a:t>
            </a:r>
          </a:p>
          <a:p>
            <a:endParaRPr lang="ru-RU" dirty="0"/>
          </a:p>
        </p:txBody>
      </p:sp>
      <p:pic>
        <p:nvPicPr>
          <p:cNvPr id="9218" name="Picture 2" descr="C:\Users\Воспитатель\Desktop\he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1297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Федеральный государственный образовательный стандарт включает в себя требования к: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971600" y="1772816"/>
            <a:ext cx="7272808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структуре основных образовательных программ 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971600" y="4869160"/>
            <a:ext cx="720080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результатам освоения основных образовательных программ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1043608" y="3284984"/>
            <a:ext cx="6984776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условиям реализации основных образовательных программ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Содержание Программы должно охватывать следующие образовательные области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коммуникативно-личностное развитие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Направлено на приобретение опыта в видах деятельности:</a:t>
            </a:r>
          </a:p>
          <a:p>
            <a:pPr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– коммуникативной (конструктивного общения и взаимодействия со взрослыми и сверстниками, устной речью как основным средством общения);</a:t>
            </a:r>
          </a:p>
          <a:p>
            <a:pPr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– игровой (сюжетной игры, в том числе сюжетно-ролевой, режиссёрской и игры с правилами);</a:t>
            </a:r>
          </a:p>
          <a:p>
            <a:pPr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– элементарной трудовой деятельности (самообслуживания, бытового труда, труда в природе);</a:t>
            </a:r>
          </a:p>
          <a:p>
            <a:pPr>
              <a:buNone/>
            </a:pPr>
            <a:endParaRPr lang="ru-RU" b="1" i="1" dirty="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познавательно-речевое развитие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66FF"/>
                </a:solidFill>
              </a:rPr>
              <a:t>Направлено на приобретение опыта в видах деятельности:</a:t>
            </a:r>
          </a:p>
          <a:p>
            <a:r>
              <a:rPr lang="ru-RU" b="1" dirty="0" smtClean="0">
                <a:solidFill>
                  <a:srgbClr val="0066FF"/>
                </a:solidFill>
              </a:rPr>
              <a:t>познавательно-исследовательской (исследования объектов окружающего мира и экспериментирования с ними);</a:t>
            </a:r>
          </a:p>
          <a:p>
            <a:r>
              <a:rPr lang="ru-RU" b="1" dirty="0" smtClean="0">
                <a:solidFill>
                  <a:srgbClr val="0066FF"/>
                </a:solidFill>
              </a:rPr>
              <a:t>конструирования из различных материалов (строительного материала, конструкторов, модулей, бумаги, природного материала и т.д.);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художественно-эстетическое развитие;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Направлено на приобретение опыта в видах деятельности: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изобразительной (рисования, лепки, аппликации);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– музыкальной (пения, музыкально-ритмических движений, игры на детских музыкальных инструментах).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-восприятия художественной литературы и фольклора;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физическое развитие.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Направлено на приобретение опыта в видах деятельности: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-двигательной, в том числе в основных движениях (ходьбе, беге, прыжках, лазанье и др.), а также при катании на самокате, санках, велосипеде, ходьбе на лыжах, в спортивных играх;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– игровой (сюжетной игры, в том числе сюжетно-ролевой, режиссёрской и игры с правилами);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758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Общее образование и профессиональное </a:t>
            </a:r>
            <a:r>
              <a:rPr lang="ru-RU" b="1" dirty="0" smtClean="0">
                <a:solidFill>
                  <a:srgbClr val="FF0000"/>
                </a:solidFill>
              </a:rPr>
              <a:t>образование реализуются по уровням образования</a:t>
            </a:r>
            <a:r>
              <a:rPr lang="ru-RU" dirty="0" smtClean="0">
                <a:solidFill>
                  <a:srgbClr val="FF0000"/>
                </a:solidFill>
              </a:rPr>
              <a:t>.  Гл.2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 ст.10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 п.3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420888"/>
            <a:ext cx="3008313" cy="3705275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 Российской Федерации устанавливаются следующие уровни общего образования: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1) </a:t>
            </a:r>
            <a:r>
              <a:rPr lang="ru-RU" sz="2000" dirty="0" smtClean="0">
                <a:solidFill>
                  <a:srgbClr val="0000FF"/>
                </a:solidFill>
              </a:rPr>
              <a:t>дошкольное образование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2) начальное общее образование;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3) основное общее образование;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4) среднее общее образование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032250" y="476672"/>
          <a:ext cx="511175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Что  изменилось?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               ФГОС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                   ФГТ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Образовательные области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1.Коммуникативно-личностное развитие;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2. Познавательно-речевое развитие;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3. Художественно-эстетическое развитие;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4. Физическое развитие </a:t>
            </a:r>
            <a:endParaRPr lang="ru-RU" sz="2000" dirty="0">
              <a:solidFill>
                <a:srgbClr val="0066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Образовательные области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1. "Физическая культура"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2. "Здоровье"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3. "Безопасность"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4. "Социализация"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5. "Труд"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6. "Познание"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7. "Коммуникация"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8. "Чтение художественной литературы"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9. "Художественное творчество", 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10. "Музыка"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Что изменилось?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dirty="0" smtClean="0">
                <a:solidFill>
                  <a:srgbClr val="0066FF"/>
                </a:solidFill>
              </a:rPr>
              <a:t>ФГОС</a:t>
            </a:r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                   </a:t>
            </a:r>
            <a:r>
              <a:rPr lang="ru-RU" b="1" dirty="0" smtClean="0">
                <a:solidFill>
                  <a:srgbClr val="006600"/>
                </a:solidFill>
              </a:rPr>
              <a:t>ФГТ</a:t>
            </a:r>
            <a:r>
              <a:rPr lang="ru-RU" b="1" dirty="0" smtClean="0">
                <a:solidFill>
                  <a:srgbClr val="0000FF"/>
                </a:solidFill>
              </a:rPr>
              <a:t>              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66FF"/>
                </a:solidFill>
              </a:rPr>
              <a:t>Отсутствие    мониторинга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66FF"/>
                </a:solidFill>
              </a:rPr>
              <a:t>         и     аттестаций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006600"/>
                </a:solidFill>
              </a:rPr>
              <a:t>Проведение промежуточного    и итогового мониторинга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026" name="Picture 2" descr="C:\Users\Воспитатель\Desktop\iCAP4URQ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3168352" cy="2880320"/>
          </a:xfrm>
          <a:prstGeom prst="rect">
            <a:avLst/>
          </a:prstGeom>
          <a:noFill/>
        </p:spPr>
      </p:pic>
      <p:pic>
        <p:nvPicPr>
          <p:cNvPr id="1027" name="Picture 3" descr="C:\Users\Воспитатель\Desktop\iCAZJIVJ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295232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FF"/>
                </a:solidFill>
              </a:rPr>
              <a:t>ТРЕБОВАНИЯ К РЕЗУЛЬТАТАМ ОСВОЕНИЯ ОСНОВНОЙ ОБРАЗОВАТЕЛЬНОЙ ПРОГРАММЫ ДОШКОЛЬНОГО ОБРАЗОВАНИЯ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Целевые ориентиры - </a:t>
            </a:r>
            <a:r>
              <a:rPr lang="ru-RU" dirty="0" smtClean="0">
                <a:solidFill>
                  <a:srgbClr val="7030A0"/>
                </a:solidFill>
              </a:rPr>
              <a:t>социальные и психологические характеристики возможных достижений ребёнка на этапе завершения уровня дошкольного образования</a:t>
            </a:r>
            <a:r>
              <a:rPr lang="ru-RU" baseline="30000" dirty="0" smtClean="0">
                <a:solidFill>
                  <a:srgbClr val="7030A0"/>
                </a:solidFill>
              </a:rPr>
              <a:t>.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Освоение Программы не сопровождается проведением промежуточных аттестаций и итоговой аттестации воспитанников.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Что говорят стандарты   </a:t>
            </a:r>
            <a:r>
              <a:rPr lang="ru-RU" sz="6000" dirty="0" smtClean="0">
                <a:solidFill>
                  <a:srgbClr val="C00000"/>
                </a:solidFill>
              </a:rPr>
              <a:t>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В Организации (группе) может проводиться оценка развития детей, его динамики, в том числе измерение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их личностных образовательных результатов. Такая оценка производится педагогом совместно с педагогом-психологом в рамках психолого-педагогической диагностики</a:t>
            </a:r>
            <a:r>
              <a:rPr lang="ru-RU" b="1" i="1" baseline="30000" dirty="0" smtClean="0">
                <a:solidFill>
                  <a:srgbClr val="0000FF"/>
                </a:solidFill>
              </a:rPr>
              <a:t>6 </a:t>
            </a:r>
            <a:r>
              <a:rPr lang="ru-RU" b="1" i="1" dirty="0" smtClean="0">
                <a:solidFill>
                  <a:srgbClr val="0000FF"/>
                </a:solidFill>
              </a:rPr>
              <a:t>(или мониторинга). </a:t>
            </a:r>
          </a:p>
          <a:p>
            <a:pPr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Участие ребёнка в психолого-педагогической диагностике (мониторинге) допускается только с согласия его родителей (законных представителей). </a:t>
            </a:r>
          </a:p>
          <a:p>
            <a:pPr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Результаты психолого-педагогической диагностики (мониторинга) могут использоваться исключительно для решения образовательных задач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55446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Система образования включает в себя: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1) </a:t>
            </a:r>
            <a:r>
              <a:rPr lang="ru-RU" sz="3200" dirty="0" smtClean="0">
                <a:solidFill>
                  <a:srgbClr val="C00000"/>
                </a:solidFill>
              </a:rPr>
              <a:t>федеральные государственные образовательные стандарты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ru-RU" sz="3200" dirty="0" smtClean="0">
                <a:solidFill>
                  <a:srgbClr val="0070C0"/>
                </a:solidFill>
              </a:rPr>
              <a:t>федеральные государственные требования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, образовательные стандарты,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образовательные программы различных вида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уровня и (или) направленности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; (Гл.2ст.10.п.1)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9364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Дошкольного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образования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Вступает в силу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 1 сентября 2013 года</a:t>
            </a:r>
          </a:p>
          <a:p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</p:txBody>
      </p:sp>
      <p:pic>
        <p:nvPicPr>
          <p:cNvPr id="1027" name="Picture 3" descr="C:\Users\Воспитатель\Desktop\2011-07-15_075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13690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ФГОС    Что это такое?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52eff2fbe8a24c327f333033d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6762" y="1816100"/>
            <a:ext cx="7610475" cy="42767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Wide Latin" pitchFamily="18" charset="0"/>
              </a:rPr>
              <a:t>W</a:t>
            </a:r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</a:rPr>
              <a:t>  </a:t>
            </a:r>
            <a:r>
              <a:rPr lang="ru-RU" sz="5400" dirty="0" err="1" smtClean="0">
                <a:solidFill>
                  <a:srgbClr val="0070C0"/>
                </a:solidFill>
                <a:latin typeface="Arial Black" pitchFamily="34" charset="0"/>
              </a:rPr>
              <a:t>ВикипедиЯ</a:t>
            </a:r>
            <a:endParaRPr lang="ru-RU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u="sng" dirty="0" err="1" smtClean="0">
                <a:solidFill>
                  <a:srgbClr val="7030A0"/>
                </a:solidFill>
              </a:rPr>
              <a:t>Станда́рт</a:t>
            </a:r>
            <a:r>
              <a:rPr lang="ru-RU" sz="4000" dirty="0" smtClean="0">
                <a:solidFill>
                  <a:srgbClr val="7030A0"/>
                </a:solidFill>
              </a:rPr>
              <a:t> (от  </a:t>
            </a:r>
            <a:r>
              <a:rPr lang="ru-RU" sz="4000" i="1" dirty="0" err="1" smtClean="0">
                <a:solidFill>
                  <a:srgbClr val="7030A0"/>
                </a:solidFill>
              </a:rPr>
              <a:t>standard</a:t>
            </a:r>
            <a:r>
              <a:rPr lang="ru-RU" sz="4000" dirty="0" smtClean="0">
                <a:solidFill>
                  <a:srgbClr val="7030A0"/>
                </a:solidFill>
              </a:rPr>
              <a:t> — норма, образец) в  англ. широком смысле слова — </a:t>
            </a:r>
            <a:r>
              <a:rPr lang="ru-RU" sz="4000" u="sng" dirty="0" smtClean="0">
                <a:solidFill>
                  <a:srgbClr val="7030A0"/>
                </a:solidFill>
              </a:rPr>
              <a:t>образец, эталон, модель</a:t>
            </a:r>
            <a:r>
              <a:rPr lang="ru-RU" sz="4000" dirty="0" smtClean="0">
                <a:solidFill>
                  <a:srgbClr val="7030A0"/>
                </a:solidFill>
              </a:rPr>
              <a:t>, принимаемые за исходные для сопоставления с ними др. подобных объектов.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Segoe UI Semibold" pitchFamily="34" charset="0"/>
                <a:cs typeface="Andalus" pitchFamily="18" charset="-78"/>
              </a:rPr>
              <a:t>Работала над проектом по подготовке ФГОС группа  представителей образовательного сообщества, научных институтов и общественных организаций, созданная   Министерством образования и науки Российской Федерации. Возглавляет рабочую группу директор Федерального института развития образования, академик РАО А. </a:t>
            </a:r>
            <a:r>
              <a:rPr lang="ru-RU" sz="1800" i="1" dirty="0" err="1" smtClean="0">
                <a:solidFill>
                  <a:schemeClr val="tx2">
                    <a:lumMod val="50000"/>
                  </a:schemeClr>
                </a:solidFill>
                <a:latin typeface="Segoe UI Semibold" pitchFamily="34" charset="0"/>
                <a:cs typeface="Andalus" pitchFamily="18" charset="-78"/>
              </a:rPr>
              <a:t>Асмолов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Segoe UI Semibold" pitchFamily="34" charset="0"/>
                <a:cs typeface="Andalus" pitchFamily="18" charset="-78"/>
              </a:rPr>
              <a:t>. 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3074" name="Picture 2" descr="C:\Users\Воспитатель\Desktop\211840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20000" cy="857250"/>
          </a:xfrm>
          <a:prstGeom prst="rect">
            <a:avLst/>
          </a:prstGeom>
          <a:noFill/>
        </p:spPr>
      </p:pic>
      <p:pic>
        <p:nvPicPr>
          <p:cNvPr id="3077" name="Picture 5" descr="C:\Users\Воспитатель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959009" cy="3312368"/>
          </a:xfrm>
          <a:prstGeom prst="rect">
            <a:avLst/>
          </a:prstGeom>
          <a:noFill/>
        </p:spPr>
      </p:pic>
      <p:pic>
        <p:nvPicPr>
          <p:cNvPr id="3078" name="Picture 6" descr="C:\Users\Воспитатель\Desktop\asmol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3212976"/>
            <a:ext cx="378028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оспитатель\Desktop\21132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9288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Этапы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оспитатель\Desktop\21150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809</Words>
  <Application>Microsoft Office PowerPoint</Application>
  <PresentationFormat>Экран (4:3)</PresentationFormat>
  <Paragraphs>111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Общее образование и профессиональное образование реализуются по уровням образования.  Гл.2, ст.10, п.3,4</vt:lpstr>
      <vt:lpstr>Слайд 3</vt:lpstr>
      <vt:lpstr>Слайд 4</vt:lpstr>
      <vt:lpstr>ФГОС    Что это такое?</vt:lpstr>
      <vt:lpstr>W  ВикипедиЯ</vt:lpstr>
      <vt:lpstr>.</vt:lpstr>
      <vt:lpstr>Слайд 8</vt:lpstr>
      <vt:lpstr>Этапы</vt:lpstr>
      <vt:lpstr>Слайд 10</vt:lpstr>
      <vt:lpstr>Слайд 11</vt:lpstr>
      <vt:lpstr> Стандарт утверждает основные принципы:  </vt:lpstr>
      <vt:lpstr>Слайд 13</vt:lpstr>
      <vt:lpstr>Федеральный государственный образовательный стандарт включает в себя требования к:</vt:lpstr>
      <vt:lpstr> Содержание Программы должно охватывать следующие образовательные области:  </vt:lpstr>
      <vt:lpstr>коммуникативно-личностное развитие</vt:lpstr>
      <vt:lpstr>познавательно-речевое развитие;</vt:lpstr>
      <vt:lpstr>художественно-эстетическое развитие;</vt:lpstr>
      <vt:lpstr>физическое развитие.</vt:lpstr>
      <vt:lpstr>Что  изменилось?</vt:lpstr>
      <vt:lpstr>Что изменилось?</vt:lpstr>
      <vt:lpstr>ТРЕБОВАНИЯ К РЕЗУЛЬТАТАМ ОСВОЕНИЯ ОСНОВНОЙ ОБРАЗОВАТЕЛЬНОЙ ПРОГРАММЫ ДОШКОЛЬНОГО ОБРАЗОВАНИЯ</vt:lpstr>
      <vt:lpstr>Что говорят стандарты  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Воспитатель</dc:creator>
  <cp:lastModifiedBy>Admin</cp:lastModifiedBy>
  <cp:revision>35</cp:revision>
  <dcterms:created xsi:type="dcterms:W3CDTF">2013-08-27T16:31:14Z</dcterms:created>
  <dcterms:modified xsi:type="dcterms:W3CDTF">2014-01-31T07:00:11Z</dcterms:modified>
</cp:coreProperties>
</file>